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8"/>
  </p:notesMasterIdLst>
  <p:sldIdLst>
    <p:sldId id="256" r:id="rId2"/>
    <p:sldId id="270" r:id="rId3"/>
    <p:sldId id="275" r:id="rId4"/>
    <p:sldId id="274" r:id="rId5"/>
    <p:sldId id="276" r:id="rId6"/>
    <p:sldId id="281" r:id="rId7"/>
    <p:sldId id="260" r:id="rId8"/>
    <p:sldId id="258" r:id="rId9"/>
    <p:sldId id="263" r:id="rId10"/>
    <p:sldId id="280" r:id="rId11"/>
    <p:sldId id="265" r:id="rId12"/>
    <p:sldId id="277" r:id="rId13"/>
    <p:sldId id="278" r:id="rId14"/>
    <p:sldId id="279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83" d="100"/>
          <a:sy n="83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6FF39-1566-4B60-B03C-275FAF400C04}" type="datetimeFigureOut">
              <a:rPr lang="cs-CZ" smtClean="0"/>
              <a:t>12.05.2022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9AD1-E6D1-4CCB-9591-FD747964937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029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Jednostopý Grayův kód – vyjadřuje 30 hodnot. Při změně hodnoty o1 se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výstupní kód mění pouze v jednom bitu.</a:t>
            </a:r>
          </a:p>
          <a:p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Grayův kód - Zrcadlový binární kód, známý také jako Grayův kód podle Franka </a:t>
            </a:r>
            <a:r>
              <a:rPr lang="cs-CZ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Graye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je binární číselná soustava, ve které se každé dvě po sobě jdoucí hodnoty liší v bitovém vyjádření změnou pouze jedné bitové pozice.</a:t>
            </a:r>
          </a:p>
          <a:p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Zrcadlový binární kód byl původně navržen pro zabránění rušivého výstupu z elektromechanických přepínačů (hazardy relé). Dnes je Grayův kód používán pro podporu opravy chyb v digitální komunikaci jako je digitální pozemní televize a některé systémy kabelové televize. 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09AD1-E6D1-4CCB-9591-FD747964937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910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DF9A7F-001A-46D9-BC48-8C1699F11D9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44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B0B1-257B-46B6-BBD8-7A510316E452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965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6B67E-D913-4BF3-A4DF-8400085715F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434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4D514-BB06-4DC8-95F5-B275892E9B3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142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5CC8-FEAC-4E18-BF5A-1A58148CDA8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44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49698-C854-4B55-AF7D-1909DC8A3095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881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2015-1CED-44FA-836B-A09F0B293E4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3323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3989D-BEFA-4E5C-B987-A66527B5C5EA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41071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C7ED-3DC0-4A9D-9E7C-A047DB334238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0422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C6D8-1F4F-459D-9098-40741AE22C5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192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CC19-B0C2-4782-89C9-488CA0D9DA4D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702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06E8-D827-429E-AA45-7F61408DDDE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452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A3378-9BF7-4916-90CB-D296EE31CCF9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143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21E2-2E93-4334-BB25-4BADB2998AE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244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9162D-E40B-4096-B637-07278D661AB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421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E7E5-BCE3-4D81-A6CF-5C16D11DC811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67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7783-A6FB-43CC-8D33-FDA84AD46682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96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F12A-4A3B-4B7E-A3B2-CAA42B1F6B76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Michal Basler E4 2021/2022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BF056-0A2B-444C-97F5-ABE947B45584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511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8501E-6E57-4349-8A29-2DB9B007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Meteostanice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9EAA06-5060-45AB-9134-F7C34D08C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Michal Basler E4 – 2021/2022</a:t>
            </a:r>
          </a:p>
          <a:p>
            <a:endParaRPr lang="cs-CZ" dirty="0"/>
          </a:p>
          <a:p>
            <a:r>
              <a:rPr lang="cs-CZ" dirty="0"/>
              <a:t>Vedoucí práce: </a:t>
            </a:r>
            <a:r>
              <a:rPr lang="cs-CZ" cap="none" dirty="0" err="1"/>
              <a:t>PaedDR.</a:t>
            </a:r>
            <a:r>
              <a:rPr lang="cs-CZ" cap="none" dirty="0"/>
              <a:t> SOURAL Martin, MBA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66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197CC3-B45A-4A1F-A7E3-7E1A2F19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MQTT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CDE572-E3A5-4BFD-AA80-9BEFF869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cs-CZ" dirty="0"/>
              <a:t>Pomocí MQTT protokolu se posílají data z meteostanice na server</a:t>
            </a:r>
          </a:p>
          <a:p>
            <a:r>
              <a:rPr lang="cs-CZ" dirty="0"/>
              <a:t>Na serveru se data zapíší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62A4C18-C2E4-4320-8B50-D5E27140E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" b="594"/>
          <a:stretch/>
        </p:blipFill>
        <p:spPr>
          <a:xfrm>
            <a:off x="6580186" y="1250538"/>
            <a:ext cx="4467225" cy="4356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451C86A-E026-4C20-B49B-AD1AD29D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8E6D-50F9-4042-95EF-8D15B0ECCD8E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BAEF07-2971-4750-8E9F-046CA14A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5277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A1AEC-8568-4AF3-ACFA-204F759D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Grafana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28B6D6-DB9D-49E8-BA17-5DECB0C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2369482" cy="3541714"/>
          </a:xfrm>
        </p:spPr>
        <p:txBody>
          <a:bodyPr/>
          <a:lstStyle/>
          <a:p>
            <a:r>
              <a:rPr lang="cs-CZ" dirty="0"/>
              <a:t>Zobrazuje data, která jsou uložena v databázi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E09AA45-728E-45AD-B18E-35D96E3E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95" y="1357803"/>
            <a:ext cx="8112145" cy="456308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E88820-2BF5-4161-AFFD-7A055866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DA19-9A37-412D-9BDA-9A04BC7485FF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A1A105B-A084-4DCF-A7C5-8CD4BE646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7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DA9C37E-EA8F-4B2D-B3C9-EAF700005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ABE40-222C-4478-B1E9-D4F0A06A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550FA6-F63D-4A50-AF23-693AC5F7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6541D9-BA30-490A-85FA-718C8803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2229719-755A-484A-9F53-75D6C70FF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252E273-06CD-4724-A83A-A0C35C25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93859FB-7C58-4A7E-BE2D-E7AB2652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1B5606CE-0FA3-4AD5-9569-AF6CC877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603846F-86ED-4EE2-B91D-CDDF6CD69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9AC8F8F-3DC6-4713-994A-A7B018261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B2C828C-4E94-4D65-85EB-416359228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9B76F62A-C88E-4FED-9BF1-C1B4E2D5F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DA8B27C-A2A3-4831-AAA6-6D41FE6AA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0531F438-04FB-4DAC-BD6E-641284719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33AC26D-688C-46A4-9A0E-33721E30D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B9D1A6A-B6B1-412D-8FB2-5D8C9B15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FEFAEE9-E619-4E5F-8AA7-6B5AFEB8B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3793ABA4-0204-4FD2-AD98-CB94E4FF5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597DBC75-B162-4845-ACBC-7AC3BA3C2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FADA04-E16C-485E-988F-C8D4D8635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378D759-BA28-43E0-974D-33031B997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BE9DF64-36AB-4F13-8C8F-8CD2A22F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F4ABD706-1318-4136-85CD-D6B889210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1CC6C3D-85D8-4679-89F3-307210311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7AD8CFA-DEA0-4C58-9720-7DDD3EE0F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9973CEEF-9888-4EE5-AAB0-22BB3C1E8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CBB9282-4239-47E5-90E2-DC0C8F84C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B440438-B454-40AD-960C-6999CEACB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332F086-2A5E-4DC1-86F4-2F180FDF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DAED410C-FA2D-464E-9139-DBC757666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753CD3-1883-44C3-9A33-63204DA0A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FA102FEB-23DD-405A-89A1-1F339D4EE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A806EC65-81CF-465F-8FEF-E37553644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7B711B38-0BE9-47C7-A729-3BB9FC76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032004D3-DAD0-4AC5-821A-95EEC4DF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7CF47654-7ABD-40C2-95EE-7726D4469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98F9C56-D5CD-4A30-B91A-0436DE980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F229B63-3512-488C-8B9F-EFB2EEB71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6FCED579-61B6-42F3-8C1A-F99ABB6CA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CA1F3999-C424-4290-B3A2-CF13438F2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7C40A91-3475-4B25-8203-F08EC1A50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CB0D476-7182-4C7A-BAFE-2DA5EBAE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Zobrazovače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0EDD3F2-B2A7-4159-B620-5AD50E1EA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Byly</a:t>
            </a:r>
            <a:r>
              <a:rPr lang="en-US" dirty="0"/>
              <a:t> </a:t>
            </a:r>
            <a:r>
              <a:rPr lang="en-US" dirty="0" err="1"/>
              <a:t>vyrobeny</a:t>
            </a:r>
            <a:r>
              <a:rPr lang="en-US" dirty="0"/>
              <a:t> </a:t>
            </a:r>
            <a:r>
              <a:rPr lang="en-US" dirty="0" err="1"/>
              <a:t>celkem</a:t>
            </a:r>
            <a:r>
              <a:rPr lang="en-US" dirty="0"/>
              <a:t> 3 </a:t>
            </a:r>
            <a:r>
              <a:rPr lang="en-US" dirty="0" err="1"/>
              <a:t>zobrazovače</a:t>
            </a:r>
            <a:endParaRPr lang="en-US" dirty="0"/>
          </a:p>
          <a:p>
            <a:r>
              <a:rPr lang="en-US" dirty="0"/>
              <a:t>2 s OLED </a:t>
            </a:r>
            <a:r>
              <a:rPr lang="en-US" dirty="0" err="1"/>
              <a:t>obrazovkou</a:t>
            </a:r>
            <a:r>
              <a:rPr lang="en-US" dirty="0"/>
              <a:t> (</a:t>
            </a:r>
            <a:r>
              <a:rPr lang="en-US" dirty="0" err="1"/>
              <a:t>vrchní</a:t>
            </a:r>
            <a:r>
              <a:rPr lang="en-US" dirty="0"/>
              <a:t> </a:t>
            </a:r>
            <a:r>
              <a:rPr lang="en-US" dirty="0" err="1"/>
              <a:t>obrázek</a:t>
            </a:r>
            <a:r>
              <a:rPr lang="en-US" dirty="0"/>
              <a:t>) a 1 s E-Ink </a:t>
            </a:r>
            <a:r>
              <a:rPr lang="en-US" dirty="0" err="1"/>
              <a:t>obrazovkou</a:t>
            </a:r>
            <a:r>
              <a:rPr lang="en-US" dirty="0"/>
              <a:t> (</a:t>
            </a:r>
            <a:r>
              <a:rPr lang="en-US" dirty="0" err="1"/>
              <a:t>spodní</a:t>
            </a:r>
            <a:r>
              <a:rPr lang="en-US" dirty="0"/>
              <a:t> </a:t>
            </a:r>
            <a:r>
              <a:rPr lang="en-US" dirty="0" err="1"/>
              <a:t>obrázek</a:t>
            </a:r>
            <a:r>
              <a:rPr lang="en-US" dirty="0"/>
              <a:t>)</a:t>
            </a:r>
          </a:p>
          <a:p>
            <a:r>
              <a:rPr lang="en-US" dirty="0" err="1"/>
              <a:t>Zobrazovač</a:t>
            </a:r>
            <a:r>
              <a:rPr lang="en-US" dirty="0"/>
              <a:t> s E-Ink </a:t>
            </a:r>
            <a:r>
              <a:rPr lang="en-US" dirty="0" err="1"/>
              <a:t>obrazovkou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integrovanou</a:t>
            </a:r>
            <a:r>
              <a:rPr lang="en-US" dirty="0"/>
              <a:t> </a:t>
            </a:r>
            <a:r>
              <a:rPr lang="en-US" dirty="0" err="1"/>
              <a:t>baterii</a:t>
            </a:r>
            <a:r>
              <a:rPr lang="en-US" dirty="0"/>
              <a:t> (</a:t>
            </a:r>
            <a:r>
              <a:rPr lang="en-US" dirty="0" err="1"/>
              <a:t>vydrží</a:t>
            </a:r>
            <a:r>
              <a:rPr lang="en-US" dirty="0"/>
              <a:t> </a:t>
            </a:r>
            <a:r>
              <a:rPr lang="en-US" dirty="0" err="1"/>
              <a:t>přibližně</a:t>
            </a:r>
            <a:r>
              <a:rPr lang="en-US" dirty="0"/>
              <a:t> 2 </a:t>
            </a:r>
            <a:r>
              <a:rPr lang="en-US" dirty="0" err="1"/>
              <a:t>týdny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1 </a:t>
            </a:r>
            <a:r>
              <a:rPr lang="en-US"/>
              <a:t>nabití)</a:t>
            </a:r>
          </a:p>
        </p:txBody>
      </p:sp>
      <p:sp>
        <p:nvSpPr>
          <p:cNvPr id="54" name="Round Diagonal Corner Rectangle 8">
            <a:extLst>
              <a:ext uri="{FF2B5EF4-FFF2-40B4-BE49-F238E27FC236}">
                <a16:creationId xmlns:a16="http://schemas.microsoft.com/office/drawing/2014/main" id="{ACCCF538-8A70-4B32-8376-4C90E2F8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16363E-0DEB-4ADB-9737-14D0E584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5" t="13943" r="19469" b="-13945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6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2A1C05F2-3038-4EC0-BC57-041516821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r="22039" b="-4"/>
          <a:stretch/>
        </p:blipFill>
        <p:spPr>
          <a:xfrm rot="21600000">
            <a:off x="7940036" y="3278244"/>
            <a:ext cx="2798580" cy="2191225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22ABCB-F4E1-4917-ACBE-0B1F51B0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ADF-36A4-4608-A0E1-2A4B2022FB9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92E3A639-4EC9-40C4-9C52-D47F538C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250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8C4AD8D5-71D6-40BC-99E5-47DE8E0C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533A17-EC72-4E84-B171-999EB6609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539875"/>
            <a:ext cx="4639278" cy="4251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Slouží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snadnému</a:t>
            </a:r>
            <a:r>
              <a:rPr lang="en-US" dirty="0"/>
              <a:t> </a:t>
            </a:r>
            <a:r>
              <a:rPr lang="en-US" dirty="0" err="1"/>
              <a:t>přístupu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stanice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internet</a:t>
            </a:r>
          </a:p>
          <a:p>
            <a:r>
              <a:rPr lang="en-US" dirty="0" err="1"/>
              <a:t>Slouží</a:t>
            </a:r>
            <a:r>
              <a:rPr lang="en-US" dirty="0"/>
              <a:t> </a:t>
            </a:r>
            <a:r>
              <a:rPr lang="en-US" dirty="0" err="1"/>
              <a:t>hlavně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cs-CZ" dirty="0"/>
              <a:t>komunikace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en-US" dirty="0"/>
              <a:t> </a:t>
            </a:r>
            <a:r>
              <a:rPr lang="en-US" dirty="0" err="1"/>
              <a:t>počitači</a:t>
            </a:r>
            <a:endParaRPr lang="en-US" dirty="0"/>
          </a:p>
        </p:txBody>
      </p:sp>
      <p:pic>
        <p:nvPicPr>
          <p:cNvPr id="6" name="Zástupný obsah 5" descr="Obsah obrázku text&#10;&#10;Popis byl vytvořen automaticky">
            <a:extLst>
              <a:ext uri="{FF2B5EF4-FFF2-40B4-BE49-F238E27FC236}">
                <a16:creationId xmlns:a16="http://schemas.microsoft.com/office/drawing/2014/main" id="{3D5D72DF-60E5-45A6-9414-AC54E52D8C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-294" t="-476" r="1415" b="478"/>
          <a:stretch/>
        </p:blipFill>
        <p:spPr>
          <a:xfrm>
            <a:off x="5623981" y="2025704"/>
            <a:ext cx="5880631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0360F1-EBBF-4ECF-92F6-4A87DB98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03C73-54A7-4BE9-9394-E75266C285D5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264B622-E90E-428D-A146-5F28FDCA5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4104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A8F4C8-A2A2-47E7-94A0-59E36CB4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Twitter bot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367DD0-9008-4AE2-B14F-2B8E09B4E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Slouží k informování uživatelů o aktuálním stavu počasí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A1160688-98D4-4844-A553-031F92ACD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226" y="1243012"/>
            <a:ext cx="4325648" cy="4371975"/>
          </a:xfr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51B27A-D9C0-4D4A-A603-2BE0DD80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6AC5-596A-4BA4-90D3-E833F47F2318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2661E7-B5F8-4D38-85BA-690D6245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8932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19A03E-5EC3-43F6-9630-909C10E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Výsledek</a:t>
            </a:r>
          </a:p>
        </p:txBody>
      </p:sp>
      <p:pic>
        <p:nvPicPr>
          <p:cNvPr id="5" name="Zástupný obsah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0AB4A213-CFFB-4D74-BDFA-9EF27993A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1664717"/>
            <a:ext cx="6019799" cy="4504471"/>
          </a:xfrm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067490C-8671-48E2-9053-DF2976B7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23F3-FF81-447E-A165-8CE1F059F50B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B55A0F2-076D-498C-AC0E-FA53213B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8646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4E94DF-8F8F-4FB1-ABC8-83BFF41C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Díky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C1EEAE-4B1A-4C40-BA96-C96C4EC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25BD605-8765-4B52-A978-AD8482A0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B0FA3-B815-4EC8-A546-002C8E7D1AB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AF232E-4DB8-4C2A-A834-A8D806FB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520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EC7C5B-4102-4946-A402-1D64C9D5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Meteostanice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E54E61-379A-43EE-9224-F3B09C2CE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cs-CZ" dirty="0"/>
              <a:t>Stanice umí měřit teplotu, absolutní tlak, relativní vlhkost, UV intenzitu, světelnou intenzitu, směr větru a rychlost větru.</a:t>
            </a:r>
          </a:p>
          <a:p>
            <a:r>
              <a:rPr lang="cs-CZ" dirty="0"/>
              <a:t>Dále umí vypočítat pocitovou teplotu, rosný bod, relativní tlak a větrný chlad</a:t>
            </a:r>
          </a:p>
          <a:p>
            <a:r>
              <a:rPr lang="cs-CZ" dirty="0"/>
              <a:t>Řízeno mikropočítačem ESP32</a:t>
            </a:r>
          </a:p>
          <a:p>
            <a:endParaRPr lang="cs-CZ" dirty="0"/>
          </a:p>
        </p:txBody>
      </p:sp>
      <p:pic>
        <p:nvPicPr>
          <p:cNvPr id="5" name="Obrázek 4" descr="Obsah obrázku tráva, obloha, exteriér, dům&#10;&#10;Popis byl vytvořen automaticky">
            <a:extLst>
              <a:ext uri="{FF2B5EF4-FFF2-40B4-BE49-F238E27FC236}">
                <a16:creationId xmlns:a16="http://schemas.microsoft.com/office/drawing/2014/main" id="{EE0C2239-F327-41FC-BD4E-FC38BAA4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4DD56AF-E8B5-40B4-8F99-729AFB87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08CE-B4A7-460F-8177-0738F30E0FD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55ADAB0-FF89-437E-8BD6-782F6C97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665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A81FC-79F3-4574-BDBB-D960E8A3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Prototyp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633EA2-32CC-4EA3-BE1F-88AEC4D7F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/>
              <a:t>Používá stejné senzory jako finální stanice kromě senzoru BMP180</a:t>
            </a:r>
          </a:p>
          <a:p>
            <a:r>
              <a:rPr lang="cs-CZ"/>
              <a:t>Neměří směr a rychlost větru</a:t>
            </a:r>
            <a:endParaRPr lang="cs-CZ" dirty="0"/>
          </a:p>
        </p:txBody>
      </p:sp>
      <p:pic>
        <p:nvPicPr>
          <p:cNvPr id="5" name="Zástupný obsah 4" descr="Obsah obrázku elektronika&#10;&#10;Popis byl vytvořen automaticky">
            <a:extLst>
              <a:ext uri="{FF2B5EF4-FFF2-40B4-BE49-F238E27FC236}">
                <a16:creationId xmlns:a16="http://schemas.microsoft.com/office/drawing/2014/main" id="{0E6A79B8-3608-4BEA-846A-E97544E17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5925"/>
          <a:stretch/>
        </p:blipFill>
        <p:spPr>
          <a:xfrm rot="5400000">
            <a:off x="6489486" y="1681557"/>
            <a:ext cx="5529915" cy="3585936"/>
          </a:xfrm>
          <a:prstGeom prst="snip2DiagRect">
            <a:avLst>
              <a:gd name="adj1" fmla="val 0"/>
              <a:gd name="adj2" fmla="val 6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928F24A-B9F5-4008-A0F3-0ED11EE3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2DFB-44A0-4AE7-ADEE-5705FA93BC73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CAB868-89AC-4823-B402-5F404348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2218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EEBCC2-B950-43B4-BF15-7202264D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návrh a výroba desek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56BDF3-3F1F-4C42-84CA-721CCCA0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Desky byly nakresleny v programu Sprint Layout</a:t>
            </a:r>
          </a:p>
          <a:p>
            <a:r>
              <a:rPr lang="cs-CZ" dirty="0"/>
              <a:t>Schéma bylo doděláno dodatečně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Plošné spoje byly vyrobeny na zakázku u firmy plosnaky.cz</a:t>
            </a:r>
          </a:p>
        </p:txBody>
      </p:sp>
      <p:pic>
        <p:nvPicPr>
          <p:cNvPr id="5" name="Obrázek 4" descr="Obsah obrázku text, obvod, elektronika&#10;&#10;Popis byl vytvořen automaticky">
            <a:extLst>
              <a:ext uri="{FF2B5EF4-FFF2-40B4-BE49-F238E27FC236}">
                <a16:creationId xmlns:a16="http://schemas.microsoft.com/office/drawing/2014/main" id="{016A51EC-FC6D-4891-B16A-B893EA271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b="317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A958CBC-17BB-40E7-BD64-257F0A4A0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r="-26" b="-26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AA80DA-27DB-4286-B992-9C033522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EAA24-B61B-4E25-A081-226773142389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A0B03E-D455-4056-9B74-901D2C9C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235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D54AB6-374D-4015-8FBA-CBFD6405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03558"/>
            <a:ext cx="9905998" cy="1478570"/>
          </a:xfrm>
        </p:spPr>
        <p:txBody>
          <a:bodyPr/>
          <a:lstStyle/>
          <a:p>
            <a:r>
              <a:rPr lang="cs-CZ" dirty="0"/>
              <a:t>Schéma hlavní desky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2423120" y="1470378"/>
            <a:ext cx="7342582" cy="5084064"/>
          </a:xfrm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5E0C499-0E16-42EA-80C0-E59351E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E934-3E51-49AF-BF41-343061EBC37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4B14C67-B2DD-46F2-AAC3-A12758AD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5828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431750B-07A5-441F-9497-D036E786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044" r="3048" b="4132"/>
          <a:stretch/>
        </p:blipFill>
        <p:spPr>
          <a:xfrm>
            <a:off x="1241594" y="67770"/>
            <a:ext cx="9708811" cy="6722460"/>
          </a:xfrm>
        </p:spPr>
      </p:pic>
      <p:sp>
        <p:nvSpPr>
          <p:cNvPr id="6" name="Zástupný symbol pro datum 5">
            <a:extLst>
              <a:ext uri="{FF2B5EF4-FFF2-40B4-BE49-F238E27FC236}">
                <a16:creationId xmlns:a16="http://schemas.microsoft.com/office/drawing/2014/main" id="{BBE57CE9-B129-4286-9C2D-73AFC9D9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9316-D586-48B2-AFC0-386BAC65CFA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E0EBBA53-AA25-414A-B69C-A97F2799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0935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C3CCE0-6498-4EBE-A4E0-3E18D8B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9879BF-C808-4CDB-9775-14769344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cs-CZ" dirty="0"/>
              <a:t>BMP280 – Teplota, tlak</a:t>
            </a:r>
          </a:p>
          <a:p>
            <a:r>
              <a:rPr lang="cs-CZ" dirty="0"/>
              <a:t>DHT22 – Vlhkost</a:t>
            </a:r>
          </a:p>
          <a:p>
            <a:r>
              <a:rPr lang="cs-CZ" dirty="0"/>
              <a:t>ML8511 – UV intenzita</a:t>
            </a:r>
          </a:p>
          <a:p>
            <a:r>
              <a:rPr lang="cs-CZ" dirty="0"/>
              <a:t>BH1750 – Světelná intenzita</a:t>
            </a:r>
          </a:p>
        </p:txBody>
      </p:sp>
      <p:pic>
        <p:nvPicPr>
          <p:cNvPr id="5" name="Obrázek 4" descr="Obsah obrázku ozubené kolo&#10;&#10;Popis byl vytvořen automaticky">
            <a:extLst>
              <a:ext uri="{FF2B5EF4-FFF2-40B4-BE49-F238E27FC236}">
                <a16:creationId xmlns:a16="http://schemas.microsoft.com/office/drawing/2014/main" id="{87B775B7-7EE6-47FE-8C98-D9B472B93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5" t="159" r="19722" b="-159"/>
          <a:stretch/>
        </p:blipFill>
        <p:spPr>
          <a:xfrm rot="5400000">
            <a:off x="6912431" y="1487801"/>
            <a:ext cx="4840332" cy="3425199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3C88DE9-E751-46BD-94B9-F23D348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3BAD1-FC95-462C-909D-CBA1A6E28D44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E510E28-2F50-404B-BAFC-A10970CA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0078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77E7CF-513E-4A83-8E32-99C2F1CA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cs-CZ" dirty="0"/>
              <a:t>Anemometr a korouhev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5A4358-14DE-3059-6F10-CF4EDBEE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Oba senzory jsou tištěny z PETG materiálu na mé 3D tiskárně Prusa mk3s+</a:t>
            </a:r>
          </a:p>
          <a:p>
            <a:r>
              <a:rPr lang="cs-CZ" dirty="0"/>
              <a:t>Anemometr měří rychlost pomocí </a:t>
            </a:r>
            <a:r>
              <a:rPr lang="cs-CZ" dirty="0" err="1"/>
              <a:t>Hallovy</a:t>
            </a:r>
            <a:r>
              <a:rPr lang="cs-CZ" dirty="0"/>
              <a:t> sondy a </a:t>
            </a:r>
            <a:r>
              <a:rPr lang="cs-CZ" dirty="0" err="1"/>
              <a:t>magetů</a:t>
            </a:r>
            <a:endParaRPr lang="cs-CZ" dirty="0"/>
          </a:p>
          <a:p>
            <a:r>
              <a:rPr lang="cs-CZ" dirty="0"/>
              <a:t>Korouhev používá k měření směru větru 5 optických bran. K určování směru je použit disk s přesně umístěnými otvory (jednostopý Grayův kód)</a:t>
            </a:r>
          </a:p>
          <a:p>
            <a:endParaRPr lang="en-US" dirty="0"/>
          </a:p>
        </p:txBody>
      </p:sp>
      <p:pic>
        <p:nvPicPr>
          <p:cNvPr id="5" name="Zástupný obsah 4" descr="Anemometr, který je nachází v práci.">
            <a:extLst>
              <a:ext uri="{FF2B5EF4-FFF2-40B4-BE49-F238E27FC236}">
                <a16:creationId xmlns:a16="http://schemas.microsoft.com/office/drawing/2014/main" id="{33F40FA7-2869-43B7-9C3D-0CCDE6300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b="6772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CDB439AD-5B44-4749-8A15-A4ECEDAD2F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3" b="11872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598F667-F405-495A-8A0A-3C4CC203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3930B-B7C2-4CE8-B9FA-ABA566525280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B44DB7-CB60-4AF2-8FF3-D2C7F6DD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248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6DFC1B-9D1C-464B-A47F-1B6D3889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fungování stanice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5ED19C-1836-4EDA-B2EA-3ACC566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/>
              <a:t>Probuzení z hibernace</a:t>
            </a:r>
          </a:p>
          <a:p>
            <a:r>
              <a:rPr lang="cs-CZ" dirty="0"/>
              <a:t>20 sekund měření</a:t>
            </a:r>
          </a:p>
          <a:p>
            <a:r>
              <a:rPr lang="cs-CZ" dirty="0"/>
              <a:t>Připojení k Wi-Fi a k MQTT serveru</a:t>
            </a:r>
          </a:p>
          <a:p>
            <a:r>
              <a:rPr lang="cs-CZ" dirty="0"/>
              <a:t>Odeslaní dat na MQTT server</a:t>
            </a:r>
          </a:p>
          <a:p>
            <a:r>
              <a:rPr lang="cs-CZ" dirty="0"/>
              <a:t>Uložení dat do </a:t>
            </a:r>
            <a:r>
              <a:rPr lang="cs-CZ" dirty="0" err="1"/>
              <a:t>Influx</a:t>
            </a:r>
            <a:r>
              <a:rPr lang="cs-CZ" dirty="0"/>
              <a:t> databáze</a:t>
            </a:r>
          </a:p>
          <a:p>
            <a:r>
              <a:rPr lang="cs-CZ" dirty="0"/>
              <a:t>Vypnutí všech modemů a senzorů</a:t>
            </a:r>
          </a:p>
          <a:p>
            <a:r>
              <a:rPr lang="cs-CZ" dirty="0"/>
              <a:t>Přechod do hibernace na 2 minuty</a:t>
            </a:r>
          </a:p>
        </p:txBody>
      </p:sp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DD933CF1-0ED2-4CFE-A984-E06F1052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65" r="15580"/>
          <a:stretch/>
        </p:blipFill>
        <p:spPr>
          <a:xfrm>
            <a:off x="8211311" y="499305"/>
            <a:ext cx="2542033" cy="585939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4DAD5A-4858-417E-BE47-13844FE2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AFDA-C892-44A3-8146-85EFC4B2E2A6}" type="datetime1">
              <a:rPr lang="cs-CZ" smtClean="0"/>
              <a:t>12.05.2022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7775C2B-D792-4361-A838-D5962D8B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Michal Basler E4 2021/2022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1410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bvo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vo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TM04033919[[fn=Obvod]]</Template>
  <TotalTime>438</TotalTime>
  <Words>482</Words>
  <Application>Microsoft Office PowerPoint</Application>
  <PresentationFormat>Širokoúhlá obrazovka</PresentationFormat>
  <Paragraphs>85</Paragraphs>
  <Slides>16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Obvod</vt:lpstr>
      <vt:lpstr>Meteostanice</vt:lpstr>
      <vt:lpstr>Meteostanice</vt:lpstr>
      <vt:lpstr>Prototyp</vt:lpstr>
      <vt:lpstr>návrh a výroba desek</vt:lpstr>
      <vt:lpstr>Schéma hlavní desky</vt:lpstr>
      <vt:lpstr>Prezentace aplikace PowerPoint</vt:lpstr>
      <vt:lpstr>Senzory</vt:lpstr>
      <vt:lpstr>Anemometr a korouhev</vt:lpstr>
      <vt:lpstr>Popis fungování stanice</vt:lpstr>
      <vt:lpstr>MQTT data</vt:lpstr>
      <vt:lpstr>Grafana</vt:lpstr>
      <vt:lpstr>Zobrazovače</vt:lpstr>
      <vt:lpstr>API</vt:lpstr>
      <vt:lpstr>Twitter bot</vt:lpstr>
      <vt:lpstr>Výsledek</vt:lpstr>
      <vt:lpstr>Díky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Meteostanice</dc:title>
  <dc:creator>Michal Basler</dc:creator>
  <cp:lastModifiedBy>Michal Basler</cp:lastModifiedBy>
  <cp:revision>15</cp:revision>
  <dcterms:created xsi:type="dcterms:W3CDTF">2022-04-03T20:28:27Z</dcterms:created>
  <dcterms:modified xsi:type="dcterms:W3CDTF">2022-05-12T13:15:26Z</dcterms:modified>
</cp:coreProperties>
</file>